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68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28-Apr-20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41400"/>
            <a:ext cx="12192000" cy="4216400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buNone/>
            </a:pPr>
            <a:endParaRPr lang="en-US" sz="4400" b="0" cap="none" spc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19050" dir="2700000" algn="tl" rotWithShape="0">
                  <a:schemeClr val="tx1">
                    <a:alpha val="4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  <a:noFill/>
        </p:spPr>
        <p:txBody>
          <a:bodyPr anchor="b"/>
          <a:lstStyle>
            <a:lvl1pPr algn="ctr">
              <a:defRPr sz="6000" b="0" cap="none" spc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noFill/>
        </p:spPr>
        <p:txBody>
          <a:bodyPr/>
          <a:lstStyle>
            <a:lvl1pPr marL="0" indent="0" algn="ctr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7B1E0-F476-4322-AA53-0018286DBC2F}" type="datetime1">
              <a:rPr lang="en-US" smtClean="0"/>
              <a:t>28-Apr-20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9944-B6E8-44FA-B3BC-28C8F3B97A63}" type="datetime1">
              <a:rPr lang="en-US" smtClean="0"/>
              <a:t>28-Apr-20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5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6BA2A-22AB-40C3-A6FE-08AE8F5EAD50}" type="datetime1">
              <a:rPr lang="en-US" smtClean="0"/>
              <a:t>28-Apr-20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8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99E97-DADD-4C08-B07A-21ABC2EC9C0C}" type="datetime1">
              <a:rPr lang="en-US" smtClean="0"/>
              <a:t>28-Apr-20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1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26430-5DC0-47CA-BF30-F2CEF34F1CCC}" type="datetime1">
              <a:rPr lang="en-US" smtClean="0"/>
              <a:t>28-Apr-20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42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2E9D0-9F88-4809-9326-E87DB6BC4685}" type="datetime1">
              <a:rPr lang="en-US" smtClean="0"/>
              <a:t>28-Apr-20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1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BD937-36D5-440B-91A0-6786F6EDBFCD}" type="datetime1">
              <a:rPr lang="en-US" smtClean="0"/>
              <a:t>28-Apr-20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51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020A-2292-4331-AC54-713AADF8BC0C}" type="datetime1">
              <a:rPr lang="en-US" smtClean="0"/>
              <a:t>28-Apr-20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6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A559-F34C-48D0-A2A2-37B0B078BBAB}" type="datetime1">
              <a:rPr lang="en-US" smtClean="0"/>
              <a:t>28-Apr-20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6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B5B2-44EC-4F73-968D-750C1952CA62}" type="datetime1">
              <a:rPr lang="en-US" smtClean="0"/>
              <a:t>28-Apr-20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3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D9984-D554-4F72-BAB6-CB2CCA8D58F4}" type="datetime1">
              <a:rPr lang="en-US" smtClean="0"/>
              <a:t>28-Apr-20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accent3">
              <a:lumMod val="20000"/>
              <a:lumOff val="80000"/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ABCC73E2-E386-4A38-B838-238D9BA645F8}" type="datetime1">
              <a:rPr lang="en-US" smtClean="0"/>
              <a:pPr/>
              <a:t>28-Apr-20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56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/>
          <a:solidFill>
            <a:schemeClr val="tx2">
              <a:lumMod val="50000"/>
            </a:schemeClr>
          </a:solidFill>
          <a:effectLst>
            <a:outerShdw blurRad="38100" dist="19050" dir="2700000" algn="tl" rotWithShape="0">
              <a:schemeClr val="tx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914400" rtl="0" eaLnBrk="1" latinLnBrk="0" hangingPunct="1">
        <a:lnSpc>
          <a:spcPct val="90000"/>
        </a:lnSpc>
        <a:spcBef>
          <a:spcPct val="30000"/>
        </a:spcBef>
        <a:buClr>
          <a:schemeClr val="tx2">
            <a:lumMod val="75000"/>
          </a:schemeClr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JOhJ8OV18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Музичка култура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/>
              <a:t>29.04.2020.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Музичка култура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Драги ученици,</a:t>
            </a:r>
            <a:endParaRPr lang="en-US" dirty="0"/>
          </a:p>
          <a:p>
            <a:pPr marL="0" lvl="0" indent="0">
              <a:buNone/>
            </a:pPr>
            <a:r>
              <a:rPr lang="sr-Cyrl-RS" dirty="0"/>
              <a:t>сви сте са својим учитељицама радили и вежбали тактирање. Неки су то добро увежбали, а некима је потребно још вежбе. На наредним слајдовима подсетићемо се тактирања. А ваш задатак ће бити да након подсећања изаберете песму по избору за коју сте вежбали тактирање са учитељицом и додатно вежбате са родитељима.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Музичка култура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RS" dirty="0"/>
              <a:t>Хајде да се прво подсетимо трајања нота уз помоћ видеа.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</a:p>
          <a:p>
            <a:pPr lvl="0"/>
            <a:r>
              <a:rPr lang="en-US" dirty="0">
                <a:hlinkClick r:id="rId2"/>
              </a:rPr>
              <a:t>https://www.youtube.com/watch?v=EJOhJ8OV18A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19863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Музичка култура</a:t>
            </a:r>
            <a:br>
              <a:rPr lang="sr-Cyrl-RS" dirty="0"/>
            </a:br>
            <a:r>
              <a:rPr lang="sr-Cyrl-RS" sz="2700" dirty="0"/>
              <a:t>Тактирање и бројање – да се подсетимо</a:t>
            </a:r>
            <a:endParaRPr lang="en-US" sz="27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sr-Cyrl-RS" dirty="0"/>
          </a:p>
          <a:p>
            <a:pPr marL="0" lvl="0" indent="0">
              <a:buNone/>
            </a:pPr>
            <a:r>
              <a:rPr lang="sr-Cyrl-RS" dirty="0"/>
              <a:t>Тактирање је начин увежбавања ритма песме.</a:t>
            </a:r>
          </a:p>
          <a:p>
            <a:pPr marL="0" lvl="0" indent="0">
              <a:buNone/>
            </a:pPr>
            <a:r>
              <a:rPr lang="sr-Cyrl-RS" dirty="0"/>
              <a:t>Увежбавање ритма се изводи изговарањем нота мелодије – солмизацијом или користећи неки неутрални слог (та, ла, на..) уз одговарајуће покрете руком.</a:t>
            </a:r>
          </a:p>
          <a:p>
            <a:pPr marL="0" lvl="0" indent="0">
              <a:buNone/>
            </a:pPr>
            <a:r>
              <a:rPr lang="sr-Cyrl-RS" dirty="0"/>
              <a:t>Један покрет руке једнак је једној јединици бројања, а колико ће бити покрета у једном такту зависи од ознаке за такт. </a:t>
            </a:r>
          </a:p>
          <a:p>
            <a:pPr lvl="0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27760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Музичка култура</a:t>
            </a:r>
            <a:br>
              <a:rPr lang="sr-Cyrl-RS" dirty="0"/>
            </a:br>
            <a:r>
              <a:rPr lang="sr-Cyrl-RS" sz="2700" dirty="0"/>
              <a:t>Тактирање и бројање – да се подсетимо</a:t>
            </a:r>
            <a:endParaRPr lang="en-US" sz="27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sr-Cyrl-RS" dirty="0"/>
          </a:p>
          <a:p>
            <a:pPr lvl="0"/>
            <a:r>
              <a:rPr lang="sr-Cyrl-RS" dirty="0"/>
              <a:t>Битно је упамтити:</a:t>
            </a:r>
          </a:p>
          <a:p>
            <a:pPr marL="0" lvl="0" indent="0" algn="ctr">
              <a:buNone/>
            </a:pPr>
            <a:r>
              <a:rPr lang="sr-Cyrl-RS" dirty="0">
                <a:solidFill>
                  <a:srgbClr val="0070C0"/>
                </a:solidFill>
              </a:rPr>
              <a:t>Први покрет у такту је на доле.</a:t>
            </a:r>
          </a:p>
          <a:p>
            <a:pPr marL="0" lvl="0" indent="0" algn="ctr">
              <a:buNone/>
            </a:pPr>
            <a:r>
              <a:rPr lang="sr-Cyrl-RS" dirty="0">
                <a:solidFill>
                  <a:srgbClr val="FF0000"/>
                </a:solidFill>
              </a:rPr>
              <a:t>Последњи покрет у такту је на горе.</a:t>
            </a:r>
          </a:p>
          <a:p>
            <a:pPr lvl="0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17916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Музичка култура</a:t>
            </a:r>
            <a:br>
              <a:rPr lang="sr-Cyrl-RS" dirty="0"/>
            </a:br>
            <a:r>
              <a:rPr lang="sr-Cyrl-RS" sz="2700" dirty="0"/>
              <a:t>Тактирање и бројање – да се подсетимо</a:t>
            </a:r>
            <a:endParaRPr lang="en-US" sz="27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Cyrl-RS" dirty="0"/>
              <a:t> Начини тактирања које ћемо сретати у песмама су:</a:t>
            </a:r>
          </a:p>
          <a:p>
            <a:pPr lvl="0"/>
            <a:endParaRPr lang="sr-Cyrl-R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876C2CB-09FA-47A0-BABB-830E770CD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057" y="2313849"/>
            <a:ext cx="5145443" cy="3863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210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Музичка култура</a:t>
            </a:r>
            <a:br>
              <a:rPr lang="sr-Cyrl-RS" dirty="0"/>
            </a:br>
            <a:r>
              <a:rPr lang="sr-Cyrl-RS" sz="2700" dirty="0"/>
              <a:t>Тактирање и бројање – да се подсетимо</a:t>
            </a:r>
            <a:endParaRPr lang="en-US" sz="2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284CFE1-A539-4C15-932C-02B0CFE55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253" y="1690688"/>
            <a:ext cx="6841078" cy="51361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792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Музичка култура</a:t>
            </a:r>
            <a:br>
              <a:rPr lang="sr-Cyrl-RS" dirty="0"/>
            </a:br>
            <a:r>
              <a:rPr lang="sr-Cyrl-RS" sz="2700" dirty="0"/>
              <a:t>Тактирање и бројање – да се подсетимо</a:t>
            </a:r>
            <a:endParaRPr lang="en-US" sz="27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0A8140-2E8A-4EFD-9BA2-14AB43F13B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5072" y="1690688"/>
            <a:ext cx="6793874" cy="5100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821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Музичка култура</a:t>
            </a:r>
            <a:br>
              <a:rPr lang="sr-Cyrl-RS" dirty="0"/>
            </a:br>
            <a:r>
              <a:rPr lang="sr-Cyrl-RS" sz="2700" dirty="0"/>
              <a:t>Тактирање и бројање – да се подсетимо</a:t>
            </a:r>
            <a:endParaRPr lang="en-US" sz="27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sr-Cyrl-RS" dirty="0"/>
          </a:p>
          <a:p>
            <a:pPr lvl="0"/>
            <a:r>
              <a:rPr lang="sr-Cyrl-RS" dirty="0"/>
              <a:t>Домаћи задатак:</a:t>
            </a:r>
          </a:p>
          <a:p>
            <a:pPr lvl="0"/>
            <a:r>
              <a:rPr lang="sr-Cyrl-RS" sz="2400" dirty="0"/>
              <a:t>Изабрати песму коју сте већ радили и вежбали тактирање те песме са учитељицом. Вежбати тактирање те песме. Преписати нотни запис песме коју сте вежбали и послати на </a:t>
            </a:r>
            <a:r>
              <a:rPr lang="en-US" sz="2400" dirty="0"/>
              <a:t>Google </a:t>
            </a:r>
            <a:r>
              <a:rPr lang="sr-Cyrl-RS" sz="2400" dirty="0"/>
              <a:t>учионици.</a:t>
            </a:r>
          </a:p>
          <a:p>
            <a:pPr marL="0" lvl="0" indent="0">
              <a:buNone/>
            </a:pPr>
            <a:endParaRPr lang="sr-Cyrl-RS" sz="2400" dirty="0"/>
          </a:p>
          <a:p>
            <a:pPr marL="0" lvl="0" indent="0">
              <a:buNone/>
            </a:pPr>
            <a:endParaRPr lang="sr-Cyrl-RS" sz="2400" dirty="0"/>
          </a:p>
          <a:p>
            <a:pPr marL="0" lvl="0" indent="0" algn="ctr">
              <a:buNone/>
            </a:pPr>
            <a:r>
              <a:rPr lang="sr-Cyrl-RS" sz="2400" dirty="0"/>
              <a:t>Хвала на пажњи! </a:t>
            </a:r>
            <a:r>
              <a:rPr lang="sr-Cyrl-RS" sz="2400" dirty="0">
                <a:sym typeface="Wingdings" panose="05000000000000000000" pitchFamily="2" charset="2"/>
              </a:rPr>
              <a:t></a:t>
            </a: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72281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heet music design templat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heet music design slides.potx" id="{09D230C4-ED1F-4782-ABA0-B528A81E30C6}" vid="{782C1FB5-44AD-41D7-B4F1-9A54F55FAEF7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Sheet music design slides</Template>
  <TotalTime>26</TotalTime>
  <Words>279</Words>
  <Application>Microsoft Office PowerPoint</Application>
  <PresentationFormat>Widescreen</PresentationFormat>
  <Paragraphs>30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Arial</vt:lpstr>
      <vt:lpstr>Sheet music design template</vt:lpstr>
      <vt:lpstr>Музичка култура</vt:lpstr>
      <vt:lpstr>Музичка култура</vt:lpstr>
      <vt:lpstr>Музичка култура</vt:lpstr>
      <vt:lpstr>Музичка култура Тактирање и бројање – да се подсетимо</vt:lpstr>
      <vt:lpstr>Музичка култура Тактирање и бројање – да се подсетимо</vt:lpstr>
      <vt:lpstr>Музичка култура Тактирање и бројање – да се подсетимо</vt:lpstr>
      <vt:lpstr>Музичка култура Тактирање и бројање – да се подсетимо</vt:lpstr>
      <vt:lpstr>Музичка култура Тактирање и бројање – да се подсетимо</vt:lpstr>
      <vt:lpstr>Музичка култура Тактирање и бројање – да се подсетимо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Музичка култура</dc:title>
  <dc:creator>Irena</dc:creator>
  <cp:lastModifiedBy>Irena</cp:lastModifiedBy>
  <cp:revision>3</cp:revision>
  <dcterms:created xsi:type="dcterms:W3CDTF">2020-04-28T13:43:44Z</dcterms:created>
  <dcterms:modified xsi:type="dcterms:W3CDTF">2020-04-28T14:10:04Z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74067200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